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65" r:id="rId4"/>
    <p:sldId id="267" r:id="rId5"/>
    <p:sldId id="263" r:id="rId6"/>
    <p:sldId id="266" r:id="rId7"/>
    <p:sldId id="264" r:id="rId8"/>
    <p:sldId id="268" r:id="rId9"/>
    <p:sldId id="269" r:id="rId10"/>
    <p:sldId id="261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7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773" autoAdjust="0"/>
  </p:normalViewPr>
  <p:slideViewPr>
    <p:cSldViewPr snapToGrid="0" snapToObjects="1">
      <p:cViewPr varScale="1">
        <p:scale>
          <a:sx n="69" d="100"/>
          <a:sy n="69" d="100"/>
        </p:scale>
        <p:origin x="-111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CB02C-9E64-4358-BD90-8D28FE8DD850}" type="datetimeFigureOut">
              <a:rPr lang="en-GB" smtClean="0"/>
              <a:t>29/05/2017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CB8A8-088B-45B7-9684-214433DDE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539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Greg to lead</a:t>
            </a:r>
          </a:p>
          <a:p>
            <a:endParaRPr lang="en-US" dirty="0" smtClean="0"/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Various stories on stupidity and dishonesty. You can’t risk manage these. Need to get your hands dirty and understand/check the coal face/data yourself.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 on 3LOD issues/flaws.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Stories on culture (links to dishonesty).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Richard to comment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Amusing culture snippet – but underlying message is worth thinking about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CB8A8-088B-45B7-9684-214433DDEF1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25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Richard to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</a:t>
            </a:r>
          </a:p>
          <a:p>
            <a:endParaRPr lang="en-A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Little case history re projecting role of AA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story about win-win in reassigning boring tasks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Challenges in implementation of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and will they be repeated with IFRS 17?  (Issue is cost of actuarial resource for no obvious business gain, with long-term reputational consequences for actuaries)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CB8A8-088B-45B7-9684-214433DDEF1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724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Greg to lead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 around group life pricing … and tender winner is the one that makes the mistake! If it looks to good…it usually is.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AXA unit-linked bond story fits here, I think, but it could also go under risk management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Richard to comment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add to Greg’s group life pricing with a very small case history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CB8A8-088B-45B7-9684-214433DDEF1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49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TBC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Greg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Stories on “period 13 adjustment” surprises and damage to reputation/standing of the AA. 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Richard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Incidences of “shoot the messenger” when bad news is uncovered and communicated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CB8A8-088B-45B7-9684-214433DDEF1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432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Greg to lead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Stories on unit pricing, tax, etc. Lack of controls/checks/rec’s.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 on under capitalisation/cash-flow mortgaging, and its fundamental problems / resilience.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 on actuaries “owning” assumptions and rose coloured glasses and how that can go wrong.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Richard to comment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Happy to support the “owning assumptions” discussion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story about trusting instinct and rule of thumb – if the result really looks wrong and/or you don’t understand it, perhaps it’s not your knowledge/analysis that is deficient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CB8A8-088B-45B7-9684-214433DDEF1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497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Greg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Various stories on this. Confrontational approaches don’t work. Managing assumption changes.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CB8A8-088B-45B7-9684-214433DDEF1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394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Richard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RECOGNISING the impact of the conflict as it develops has been the challenge for me – not sure that it’s really a single packaged story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CB8A8-088B-45B7-9684-214433DDEF1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559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3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AI-PPT16.9-2013-BASE1-slide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0992"/>
            <a:ext cx="9144000" cy="57250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7235" y="60512"/>
            <a:ext cx="1304365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006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48367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007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734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582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91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5257"/>
            <a:ext cx="2057400" cy="3290888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5257"/>
            <a:ext cx="6019800" cy="3290888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6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87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519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773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3619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94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32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118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6683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537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9519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040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4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04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I-PPT16.9-2013-BASE1-slide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0992"/>
            <a:ext cx="9144000" cy="57250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67235" y="60512"/>
            <a:ext cx="1304365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589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8802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8802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66851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07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2048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977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7" name="Picture 6" descr="AI-PPT16.9-2013-BASE1-slide3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0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BB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33333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33333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33333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33333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33333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-PPT16.9-2013-BASE1-slid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2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-PPT16.9-2013-BASE1-slide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8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I-PPT16.9-2013-BASE1-slid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0992"/>
            <a:ext cx="9144000" cy="572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9489"/>
            <a:ext cx="7772400" cy="110251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BB0"/>
                </a:solidFill>
                <a:latin typeface="Century Gothic"/>
                <a:cs typeface="Century Gothic"/>
              </a:rPr>
              <a:t>War stories from life insurance actuaries </a:t>
            </a:r>
            <a:endParaRPr lang="en-US" sz="2800" b="1" dirty="0">
              <a:solidFill>
                <a:srgbClr val="007BB0"/>
              </a:solidFill>
              <a:latin typeface="Century Gothic"/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119" y="4308761"/>
            <a:ext cx="9130146" cy="131445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Presented by Richard Lyon, Grant Peters and Greg Martin 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95" y="820880"/>
            <a:ext cx="47625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5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I-PPT16.9-2013-BASE1-slid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0992"/>
            <a:ext cx="9144000" cy="572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635"/>
            <a:ext cx="7772400" cy="110251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BB0"/>
                </a:solidFill>
                <a:latin typeface="Century Gothic"/>
                <a:cs typeface="Century Gothic"/>
              </a:rPr>
              <a:t>Risk management</a:t>
            </a:r>
            <a:endParaRPr lang="en-US" sz="2800" b="1" dirty="0">
              <a:solidFill>
                <a:srgbClr val="007BB0"/>
              </a:solidFill>
              <a:latin typeface="Century Gothic"/>
              <a:cs typeface="Century Gothic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976" y="928255"/>
            <a:ext cx="2744933" cy="344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9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I-PPT16.9-2013-BASE1-slid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0992"/>
            <a:ext cx="9144000" cy="572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635"/>
            <a:ext cx="7772400" cy="110251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BB0"/>
                </a:solidFill>
                <a:latin typeface="Century Gothic"/>
                <a:cs typeface="Century Gothic"/>
              </a:rPr>
              <a:t>Leadership</a:t>
            </a:r>
            <a:endParaRPr lang="en-US" sz="2800" b="1" dirty="0">
              <a:solidFill>
                <a:srgbClr val="007BB0"/>
              </a:solidFill>
              <a:latin typeface="Century Gothic"/>
              <a:cs typeface="Century Gothic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338" y="840656"/>
            <a:ext cx="3730336" cy="373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8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I-PPT16.9-2013-BASE1-slid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0992"/>
            <a:ext cx="9144000" cy="572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635"/>
            <a:ext cx="7772400" cy="110251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BB0"/>
                </a:solidFill>
                <a:latin typeface="Century Gothic"/>
                <a:cs typeface="Century Gothic"/>
              </a:rPr>
              <a:t>Pricing</a:t>
            </a:r>
            <a:endParaRPr lang="en-US" sz="2800" b="1" dirty="0">
              <a:solidFill>
                <a:srgbClr val="007BB0"/>
              </a:solidFill>
              <a:latin typeface="Century Gothic"/>
              <a:cs typeface="Century Gothic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29" y="864257"/>
            <a:ext cx="5169920" cy="370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9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I-PPT16.9-2013-BASE1-slid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0992"/>
            <a:ext cx="9144000" cy="572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635"/>
            <a:ext cx="7772400" cy="110251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BB0"/>
                </a:solidFill>
                <a:latin typeface="Century Gothic"/>
                <a:cs typeface="Century Gothic"/>
              </a:rPr>
              <a:t>Communication</a:t>
            </a:r>
            <a:endParaRPr lang="en-US" sz="2800" b="1" dirty="0">
              <a:solidFill>
                <a:srgbClr val="007BB0"/>
              </a:solidFill>
              <a:latin typeface="Century Gothic"/>
              <a:cs typeface="Century Gothic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71" y="831442"/>
            <a:ext cx="2675658" cy="373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8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I-PPT16.9-2013-BASE1-slid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0992"/>
            <a:ext cx="9144000" cy="572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635"/>
            <a:ext cx="7772400" cy="110251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BB0"/>
                </a:solidFill>
                <a:latin typeface="Century Gothic"/>
                <a:cs typeface="Century Gothic"/>
              </a:rPr>
              <a:t>Capital and valuation</a:t>
            </a:r>
            <a:endParaRPr lang="en-US" sz="2800" b="1" dirty="0">
              <a:solidFill>
                <a:srgbClr val="007BB0"/>
              </a:solidFill>
              <a:latin typeface="Century Gothic"/>
              <a:cs typeface="Century Gothic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51" y="868074"/>
            <a:ext cx="4330413" cy="360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59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I-PPT16.9-2013-BASE1-slid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0992"/>
            <a:ext cx="9144000" cy="572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635"/>
            <a:ext cx="7772400" cy="110251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BB0"/>
                </a:solidFill>
                <a:latin typeface="Century Gothic"/>
                <a:cs typeface="Century Gothic"/>
              </a:rPr>
              <a:t>People and relationships</a:t>
            </a:r>
            <a:endParaRPr lang="en-US" sz="2800" b="1" dirty="0">
              <a:solidFill>
                <a:srgbClr val="007BB0"/>
              </a:solidFill>
              <a:latin typeface="Century Gothic"/>
              <a:cs typeface="Century Gothic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86" y="894343"/>
            <a:ext cx="2960419" cy="367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8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I-PPT16.9-2013-BASE1-slid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0992"/>
            <a:ext cx="9144000" cy="572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635"/>
            <a:ext cx="7772400" cy="110251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BB0"/>
                </a:solidFill>
                <a:latin typeface="Century Gothic"/>
                <a:cs typeface="Century Gothic"/>
              </a:rPr>
              <a:t>Conflicts of interest</a:t>
            </a:r>
            <a:endParaRPr lang="en-US" sz="2800" b="1" dirty="0">
              <a:solidFill>
                <a:srgbClr val="007BB0"/>
              </a:solidFill>
              <a:latin typeface="Century Gothic"/>
              <a:cs typeface="Century Gothic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27" y="954411"/>
            <a:ext cx="5015346" cy="337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8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339</Words>
  <Application>Microsoft Office PowerPoint</Application>
  <PresentationFormat>On-screen Show (16:9)</PresentationFormat>
  <Paragraphs>62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War stories from life insurance actuaries </vt:lpstr>
      <vt:lpstr>Risk management</vt:lpstr>
      <vt:lpstr>Leadership</vt:lpstr>
      <vt:lpstr>Pricing</vt:lpstr>
      <vt:lpstr>Communication</vt:lpstr>
      <vt:lpstr>Capital and valuation</vt:lpstr>
      <vt:lpstr>People and relationships</vt:lpstr>
      <vt:lpstr>Conflicts of interest</vt:lpstr>
      <vt:lpstr>PowerPoint Presentation</vt:lpstr>
    </vt:vector>
  </TitlesOfParts>
  <Company>KPD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Palmer</dc:creator>
  <cp:lastModifiedBy>Ilan Leas</cp:lastModifiedBy>
  <cp:revision>16</cp:revision>
  <dcterms:created xsi:type="dcterms:W3CDTF">2012-12-16T22:26:29Z</dcterms:created>
  <dcterms:modified xsi:type="dcterms:W3CDTF">2017-05-29T00:54:22Z</dcterms:modified>
</cp:coreProperties>
</file>